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32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27" name="Body Level One…"/>
          <p:cNvSpPr txBox="1"/>
          <p:nvPr>
            <p:ph type="body" sz="half" idx="1"/>
          </p:nvPr>
        </p:nvSpPr>
        <p:spPr>
          <a:xfrm>
            <a:off x="635000" y="635000"/>
            <a:ext cx="10160642"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20329146" y="12930187"/>
            <a:ext cx="409779"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tdrtargets.org/" TargetMode="External"/><Relationship Id="rId3" Type="http://schemas.openxmlformats.org/officeDocument/2006/relationships/hyperlink" Target="http://idrblab.net/ttd/" TargetMode="External"/><Relationship Id="rId4" Type="http://schemas.openxmlformats.org/officeDocument/2006/relationships/hyperlink" Target="http://www.bindingdb.org/bind/index.jsp"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tdrtargets.org" TargetMode="External"/><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idrblab.net/ttd/" TargetMode="External"/><Relationship Id="rId3"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idrblab.net/ttd/" TargetMode="External"/><Relationship Id="rId3" Type="http://schemas.openxmlformats.org/officeDocument/2006/relationships/image" Target="../media/image1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ww.bindingdb.org/bind/index.jsp" TargetMode="External"/><Relationship Id="rId3"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ww.bindingdb.org/bind/index.jsp" TargetMode="External"/><Relationship Id="rId3"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9/11/2024 Target Selection"/>
          <p:cNvSpPr txBox="1"/>
          <p:nvPr>
            <p:ph type="title"/>
          </p:nvPr>
        </p:nvSpPr>
        <p:spPr>
          <a:prstGeom prst="rect">
            <a:avLst/>
          </a:prstGeom>
        </p:spPr>
        <p:txBody>
          <a:bodyPr/>
          <a:lstStyle/>
          <a:p>
            <a:pPr/>
            <a:r>
              <a:t>9/11/2024 Target Selection</a:t>
            </a:r>
          </a:p>
        </p:txBody>
      </p:sp>
      <p:sp>
        <p:nvSpPr>
          <p:cNvPr id="138" name="This lecture is intended to help you achieve the following learning objective: Analyze the prospects of a biological macromolecule (usually a protein) as a target for ligand design, from a community, scientific, and business perspective.…"/>
          <p:cNvSpPr txBox="1"/>
          <p:nvPr>
            <p:ph type="body" idx="1"/>
          </p:nvPr>
        </p:nvSpPr>
        <p:spPr>
          <a:prstGeom prst="rect">
            <a:avLst/>
          </a:prstGeom>
        </p:spPr>
        <p:txBody>
          <a:bodyPr/>
          <a:lstStyle/>
          <a:p>
            <a:pPr marL="561798" indent="-561798" defTabSz="747593">
              <a:defRPr sz="4550"/>
            </a:pPr>
            <a:r>
              <a:t>This lecture is intended to help you achieve the following learning objective: Analyze the prospects of a biological macromolecule (usually a protein) as a target for ligand design, from a community, scientific, and business perspective.</a:t>
            </a:r>
          </a:p>
          <a:p>
            <a:pPr marL="561798" indent="-561798" defTabSz="747593">
              <a:defRPr sz="4550"/>
            </a:pPr>
            <a:r>
              <a:t>This module will consist of a lecture interspersed with discussions, an interactive database search exercise, and a review</a:t>
            </a:r>
          </a:p>
          <a:p>
            <a:pPr marL="561798" indent="-561798" defTabSz="747593">
              <a:defRPr sz="4550"/>
            </a:pPr>
            <a:r>
              <a:t>At the end of this module, you should be able to address the question of what is necessary and what is desirable for a biological macromolecule to be a suitable target for structure-based drug design.</a:t>
            </a:r>
          </a:p>
          <a:p>
            <a:pPr lvl="1" marL="966293" indent="-561798" defTabSz="747593">
              <a:defRPr sz="4550"/>
            </a:pPr>
            <a:r>
              <a:t>What is necessary/desirable about the physiological role?</a:t>
            </a:r>
          </a:p>
          <a:p>
            <a:pPr lvl="1" marL="966293" indent="-561798" defTabSz="747593">
              <a:defRPr sz="4550"/>
            </a:pPr>
            <a:r>
              <a:t>What is necessary/desirable about the structural properties?</a:t>
            </a:r>
          </a:p>
          <a:p>
            <a:pPr lvl="1" marL="966293" indent="-561798" defTabSz="747593">
              <a:defRPr sz="4550"/>
            </a:pPr>
            <a:r>
              <a:t>What are some business considerations that pharmaceutical companies use to decide whether to develop a drug for a particular target?</a:t>
            </a:r>
          </a:p>
          <a:p>
            <a:pPr marL="561798" indent="-561798" defTabSz="747593">
              <a:defRPr sz="4550"/>
            </a:pPr>
            <a:r>
              <a:t>You should also know about some databases that you can use to help find a suitable target for SBDD</a:t>
            </a:r>
          </a:p>
        </p:txBody>
      </p:sp>
      <p:sp>
        <p:nvSpPr>
          <p:cNvPr id="13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3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38">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38">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38">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3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3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38"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What is desirable about the structural properties of a SBDD target?"/>
          <p:cNvSpPr txBox="1"/>
          <p:nvPr>
            <p:ph type="title"/>
          </p:nvPr>
        </p:nvSpPr>
        <p:spPr>
          <a:prstGeom prst="rect">
            <a:avLst/>
          </a:prstGeom>
        </p:spPr>
        <p:txBody>
          <a:bodyPr/>
          <a:lstStyle>
            <a:lvl1pPr defTabSz="575071">
              <a:defRPr sz="7840"/>
            </a:lvl1pPr>
          </a:lstStyle>
          <a:p>
            <a:pPr/>
            <a:r>
              <a:t>What is desirable about the structural properties of a SBDD target?</a:t>
            </a:r>
          </a:p>
        </p:txBody>
      </p:sp>
      <p:sp>
        <p:nvSpPr>
          <p:cNvPr id="175" name="Small…"/>
          <p:cNvSpPr txBox="1"/>
          <p:nvPr>
            <p:ph type="body" idx="1"/>
          </p:nvPr>
        </p:nvSpPr>
        <p:spPr>
          <a:xfrm>
            <a:off x="635000" y="3175000"/>
            <a:ext cx="23114000" cy="9521165"/>
          </a:xfrm>
          <a:prstGeom prst="rect">
            <a:avLst/>
          </a:prstGeom>
        </p:spPr>
        <p:txBody>
          <a:bodyPr/>
          <a:lstStyle/>
          <a:p>
            <a:pPr/>
            <a:r>
              <a:t>Small</a:t>
            </a:r>
          </a:p>
          <a:p>
            <a:pPr lvl="1"/>
            <a:r>
              <a:t>less ambiguity regarding binding site</a:t>
            </a:r>
          </a:p>
          <a:p>
            <a:pPr lvl="1"/>
            <a:r>
              <a:t>more amenable to molecular simulation</a:t>
            </a:r>
          </a:p>
          <a:p>
            <a:pPr/>
            <a:r>
              <a:t>Rigid</a:t>
            </a:r>
          </a:p>
          <a:p>
            <a:pPr lvl="1"/>
            <a:r>
              <a:t>molecular docking is more accurate</a:t>
            </a:r>
          </a:p>
          <a:p>
            <a:pPr lvl="1"/>
            <a:r>
              <a:t>molecular simulation requires less sampling</a:t>
            </a:r>
          </a:p>
          <a:p>
            <a:pPr/>
            <a:r>
              <a:t>Binding site is</a:t>
            </a:r>
          </a:p>
          <a:p>
            <a:pPr lvl="1"/>
            <a:r>
              <a:t>unique, favoring specificity</a:t>
            </a:r>
          </a:p>
          <a:p>
            <a:pPr lvl="1"/>
            <a:r>
              <a:t>evolutionarily conserved, less susceptible to resistance</a:t>
            </a:r>
          </a:p>
        </p:txBody>
      </p:sp>
      <p:sp>
        <p:nvSpPr>
          <p:cNvPr id="1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5">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75">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7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5">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75">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75">
                                            <p:txEl>
                                              <p:pRg st="6" end="6"/>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175">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7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5"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here are multiple online databases to help you identify suitable targets"/>
          <p:cNvSpPr txBox="1"/>
          <p:nvPr>
            <p:ph type="title"/>
          </p:nvPr>
        </p:nvSpPr>
        <p:spPr>
          <a:prstGeom prst="rect">
            <a:avLst/>
          </a:prstGeom>
        </p:spPr>
        <p:txBody>
          <a:bodyPr/>
          <a:lstStyle>
            <a:lvl1pPr defTabSz="575071">
              <a:defRPr sz="7840"/>
            </a:lvl1pPr>
          </a:lstStyle>
          <a:p>
            <a:pPr/>
            <a:r>
              <a:t>There are multiple online databases to help you identify suitable targets</a:t>
            </a:r>
          </a:p>
        </p:txBody>
      </p:sp>
      <p:sp>
        <p:nvSpPr>
          <p:cNvPr id="179" name="The Special Programme for Research and Training in Tropical Diseases (TDR) Targets (https://tdrtargets.org/) - A database that allows you to apply various filters to identify drug targets. Focuses on neglected tropical diseases.…"/>
          <p:cNvSpPr txBox="1"/>
          <p:nvPr>
            <p:ph type="body" idx="1"/>
          </p:nvPr>
        </p:nvSpPr>
        <p:spPr>
          <a:prstGeom prst="rect">
            <a:avLst/>
          </a:prstGeom>
        </p:spPr>
        <p:txBody>
          <a:bodyPr/>
          <a:lstStyle/>
          <a:p>
            <a:pPr marL="598840" indent="-598840" defTabSz="796885">
              <a:defRPr sz="4850"/>
            </a:pPr>
            <a:r>
              <a:t>The Special Programme for Research and Training in Tropical Diseases (TDR) Targets (</a:t>
            </a:r>
            <a:r>
              <a:rPr u="sng">
                <a:hlinkClick r:id="rId2" invalidUrl="" action="" tgtFrame="" tooltip="" history="1" highlightClick="0" endSnd="0"/>
              </a:rPr>
              <a:t>https://tdrtargets.org/</a:t>
            </a:r>
            <a:r>
              <a:t>) - A database that allows you to apply various filters to identify drug targets. Focuses on neglected tropical diseases.</a:t>
            </a:r>
          </a:p>
          <a:p>
            <a:pPr marL="598840" indent="-598840" defTabSz="796885">
              <a:defRPr sz="4850"/>
            </a:pPr>
            <a:r>
              <a:t>Therapeutic target database (</a:t>
            </a:r>
            <a:r>
              <a:rPr u="sng">
                <a:hlinkClick r:id="rId3" invalidUrl="" action="" tgtFrame="" tooltip="" history="1" highlightClick="0" endSnd="0"/>
              </a:rPr>
              <a:t>http://idrblab.net/ttd/</a:t>
            </a:r>
            <a:r>
              <a:t>) - “A database to provide information about the known and explored therapeutic protein and nucleic acid targets, the targeted disease, pathway information and the corresponding drugs directed at each of these targets.” This can help you determine precedence for a target.</a:t>
            </a:r>
          </a:p>
          <a:p>
            <a:pPr marL="598840" indent="-598840" defTabSz="796885">
              <a:defRPr sz="4850"/>
            </a:pPr>
            <a:r>
              <a:t>BindingDB (</a:t>
            </a:r>
            <a:r>
              <a:rPr u="sng">
                <a:hlinkClick r:id="rId4" invalidUrl="" action="" tgtFrame="" tooltip="" history="1" highlightClick="0" endSnd="0"/>
              </a:rPr>
              <a:t>http://www.bindingdb.org/bind/index.jsp</a:t>
            </a:r>
            <a:r>
              <a:t>) - “BindingDB is a public, web-accessible database of measured binding affinities, focusing chiefly on the interactions of protein considered to be drug-targets with small, drug-like molecules.” BindingDB can help you determine whether a any small molecule (not necessarily a drug) has been found that binds to a target.</a:t>
            </a:r>
          </a:p>
        </p:txBody>
      </p:sp>
      <p:sp>
        <p:nvSpPr>
          <p:cNvPr id="1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Interactive Database Exercise"/>
          <p:cNvSpPr txBox="1"/>
          <p:nvPr>
            <p:ph type="title"/>
          </p:nvPr>
        </p:nvSpPr>
        <p:spPr>
          <a:prstGeom prst="rect">
            <a:avLst/>
          </a:prstGeom>
        </p:spPr>
        <p:txBody>
          <a:bodyPr/>
          <a:lstStyle/>
          <a:p>
            <a:pPr/>
            <a:r>
              <a:t>Interactive Database Exercise</a:t>
            </a:r>
          </a:p>
        </p:txBody>
      </p:sp>
      <p:sp>
        <p:nvSpPr>
          <p:cNvPr id="1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Oscar Juarez has worked on discovering inhibitors for Complex II, a.k.a. Succinate Dehydrogenase (SDH), from Pseudomonas aeruginosa…"/>
          <p:cNvSpPr txBox="1"/>
          <p:nvPr>
            <p:ph type="body" sz="half" idx="1"/>
          </p:nvPr>
        </p:nvSpPr>
        <p:spPr>
          <a:prstGeom prst="rect">
            <a:avLst/>
          </a:prstGeom>
        </p:spPr>
        <p:txBody>
          <a:bodyPr/>
          <a:lstStyle/>
          <a:p>
            <a:pPr/>
            <a:r>
              <a:t>Oscar Juarez has worked on discovering inhibitors for Complex II, a.k.a. Succinate Dehydrogenase (SDH), from </a:t>
            </a:r>
            <a:r>
              <a:rPr i="1">
                <a:latin typeface="+mj-lt"/>
                <a:ea typeface="+mj-ea"/>
                <a:cs typeface="+mj-cs"/>
                <a:sym typeface="Helvetica"/>
              </a:rPr>
              <a:t>Pseudomonas aeruginosa</a:t>
            </a:r>
          </a:p>
          <a:p>
            <a:pPr/>
            <a:r>
              <a:t>The structure of E. Coli SDH has been solved at a resolution of 2.6 Å</a:t>
            </a:r>
          </a:p>
          <a:p>
            <a:pPr/>
            <a:r>
              <a:t>Subunit B (cyan) has Iron-Sulfur centers</a:t>
            </a:r>
          </a:p>
          <a:p>
            <a:pPr/>
            <a:r>
              <a:t>He has targeted the ubiquinone site at the interface of subunits B, C (yellow), and D (red)</a:t>
            </a:r>
          </a:p>
        </p:txBody>
      </p:sp>
      <p:sp>
        <p:nvSpPr>
          <p:cNvPr id="1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Image" descr="Image"/>
          <p:cNvPicPr>
            <a:picLocks noChangeAspect="1"/>
          </p:cNvPicPr>
          <p:nvPr/>
        </p:nvPicPr>
        <p:blipFill>
          <a:blip r:embed="rId2">
            <a:extLst/>
          </a:blip>
          <a:stretch>
            <a:fillRect/>
          </a:stretch>
        </p:blipFill>
        <p:spPr>
          <a:xfrm>
            <a:off x="11176000" y="1847165"/>
            <a:ext cx="12700000" cy="1002167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We think it’s a good drug target but I want to see what the online databases suggest…"/>
          <p:cNvSpPr txBox="1"/>
          <p:nvPr>
            <p:ph type="body" sz="half" idx="1"/>
          </p:nvPr>
        </p:nvSpPr>
        <p:spPr>
          <a:prstGeom prst="rect">
            <a:avLst/>
          </a:prstGeom>
        </p:spPr>
        <p:txBody>
          <a:bodyPr/>
          <a:lstStyle/>
          <a:p>
            <a:pPr/>
            <a:r>
              <a:t>We think it’s a good drug target but I want to see what the online databases suggest</a:t>
            </a:r>
          </a:p>
          <a:p>
            <a:pPr/>
            <a:r>
              <a:t>First, let’s try TDR targets (</a:t>
            </a:r>
            <a:r>
              <a:rPr u="sng">
                <a:hlinkClick r:id="rId2" invalidUrl="" action="" tgtFrame="" tooltip="" history="1" highlightClick="0" endSnd="0"/>
              </a:rPr>
              <a:t>https://tdrtargets.org</a:t>
            </a:r>
            <a:r>
              <a:t>). It is possible that an SDH drug for </a:t>
            </a:r>
            <a:r>
              <a:rPr i="1">
                <a:latin typeface="+mj-lt"/>
                <a:ea typeface="+mj-ea"/>
                <a:cs typeface="+mj-cs"/>
                <a:sym typeface="Helvetica"/>
              </a:rPr>
              <a:t>P. Aeruginosa</a:t>
            </a:r>
            <a:r>
              <a:t> may also work on some neglected tropical diseases.</a:t>
            </a:r>
          </a:p>
        </p:txBody>
      </p:sp>
      <p:sp>
        <p:nvSpPr>
          <p:cNvPr id="1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1" name="Image" descr="Image"/>
          <p:cNvPicPr>
            <a:picLocks noChangeAspect="1"/>
          </p:cNvPicPr>
          <p:nvPr/>
        </p:nvPicPr>
        <p:blipFill>
          <a:blip r:embed="rId3">
            <a:extLst/>
          </a:blip>
          <a:stretch>
            <a:fillRect/>
          </a:stretch>
        </p:blipFill>
        <p:spPr>
          <a:xfrm>
            <a:off x="11170105" y="2885849"/>
            <a:ext cx="12700001" cy="794430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ry a “Quick Search…” for “succinate dehydrogenase”. This yields many results that are various subunits of the enzyme from different species…"/>
          <p:cNvSpPr txBox="1"/>
          <p:nvPr>
            <p:ph type="body" sz="half" idx="1"/>
          </p:nvPr>
        </p:nvSpPr>
        <p:spPr>
          <a:prstGeom prst="rect">
            <a:avLst/>
          </a:prstGeom>
        </p:spPr>
        <p:txBody>
          <a:bodyPr/>
          <a:lstStyle/>
          <a:p>
            <a:pPr/>
            <a:r>
              <a:t>Try a “Quick Search…” for “succinate dehydrogenase”. This yields </a:t>
            </a:r>
            <a:r>
              <a:rPr u="sng"/>
              <a:t>many</a:t>
            </a:r>
            <a:r>
              <a:t> results that are various subunits of the enzyme from different species</a:t>
            </a:r>
          </a:p>
          <a:p>
            <a:pPr/>
            <a:r>
              <a:t>Compared to the ubiquinone binding site, the “flavoprotein subunit” is on the opposite side of the complex</a:t>
            </a:r>
          </a:p>
        </p:txBody>
      </p:sp>
      <p:sp>
        <p:nvSpPr>
          <p:cNvPr id="1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5" name="Image" descr="Image"/>
          <p:cNvPicPr>
            <a:picLocks noChangeAspect="1"/>
          </p:cNvPicPr>
          <p:nvPr/>
        </p:nvPicPr>
        <p:blipFill>
          <a:blip r:embed="rId2">
            <a:extLst/>
          </a:blip>
          <a:stretch>
            <a:fillRect/>
          </a:stretch>
        </p:blipFill>
        <p:spPr>
          <a:xfrm>
            <a:off x="11176000" y="2749224"/>
            <a:ext cx="12700000" cy="792515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A few of the hits had “iron-sulfur subunit” in the name. The iron-sulfur subunit is B, one of those next to the ubiquinone binding site.…"/>
          <p:cNvSpPr txBox="1"/>
          <p:nvPr>
            <p:ph type="body" sz="half" idx="1"/>
          </p:nvPr>
        </p:nvSpPr>
        <p:spPr>
          <a:prstGeom prst="rect">
            <a:avLst/>
          </a:prstGeom>
        </p:spPr>
        <p:txBody>
          <a:bodyPr/>
          <a:lstStyle/>
          <a:p>
            <a:pPr/>
            <a:r>
              <a:t>A few of the hits had “iron-sulfur subunit” in the name. The iron-sulfur subunit is B, one of those next to the ubiquinone binding site.</a:t>
            </a:r>
          </a:p>
          <a:p>
            <a:pPr/>
            <a:r>
              <a:t>Try a “Quick Search…” for “succinate dehydrogenase iron-sulfur”.</a:t>
            </a:r>
          </a:p>
        </p:txBody>
      </p:sp>
      <p:sp>
        <p:nvSpPr>
          <p:cNvPr id="1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9" name="Image" descr="Image"/>
          <p:cNvPicPr>
            <a:picLocks noChangeAspect="1"/>
          </p:cNvPicPr>
          <p:nvPr/>
        </p:nvPicPr>
        <p:blipFill>
          <a:blip r:embed="rId2">
            <a:extLst/>
          </a:blip>
          <a:stretch>
            <a:fillRect/>
          </a:stretch>
        </p:blipFill>
        <p:spPr>
          <a:xfrm>
            <a:off x="11174934" y="2895424"/>
            <a:ext cx="12700001" cy="792515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Click on Tb927.8.3380 and scroll down to Essentiality Data…"/>
          <p:cNvSpPr txBox="1"/>
          <p:nvPr>
            <p:ph type="body" sz="half" idx="1"/>
          </p:nvPr>
        </p:nvSpPr>
        <p:spPr>
          <a:prstGeom prst="rect">
            <a:avLst/>
          </a:prstGeom>
        </p:spPr>
        <p:txBody>
          <a:bodyPr/>
          <a:lstStyle/>
          <a:p>
            <a:pPr/>
            <a:r>
              <a:t>Click on Tb927.8.3380 and scroll down to Essentiality Data</a:t>
            </a:r>
          </a:p>
          <a:p>
            <a:pPr/>
            <a:r>
              <a:t>Suppose that we discover a SDH inhibitor in our SBDD campaign against the ubiquinone binding site of </a:t>
            </a:r>
            <a:r>
              <a:rPr i="1">
                <a:latin typeface="+mj-lt"/>
                <a:ea typeface="+mj-ea"/>
                <a:cs typeface="+mj-cs"/>
                <a:sym typeface="Helvetica"/>
              </a:rPr>
              <a:t>P. Aeruginosa</a:t>
            </a:r>
            <a:r>
              <a:t>. Based on these data, which other species would be most worth testing its efficacy against? Which would be least worth testing?</a:t>
            </a:r>
          </a:p>
        </p:txBody>
      </p:sp>
      <p:sp>
        <p:nvSpPr>
          <p:cNvPr id="2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3" name="Image" descr="Image"/>
          <p:cNvPicPr>
            <a:picLocks noChangeAspect="1"/>
          </p:cNvPicPr>
          <p:nvPr/>
        </p:nvPicPr>
        <p:blipFill>
          <a:blip r:embed="rId2">
            <a:extLst/>
          </a:blip>
          <a:stretch>
            <a:fillRect/>
          </a:stretch>
        </p:blipFill>
        <p:spPr>
          <a:xfrm>
            <a:off x="11176000" y="2741202"/>
            <a:ext cx="12700000" cy="823359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Click on Tb927.8.3380 and scroll down to Essentiality Data…"/>
          <p:cNvSpPr txBox="1"/>
          <p:nvPr>
            <p:ph type="body" sz="half" idx="1"/>
          </p:nvPr>
        </p:nvSpPr>
        <p:spPr>
          <a:prstGeom prst="rect">
            <a:avLst/>
          </a:prstGeom>
        </p:spPr>
        <p:txBody>
          <a:bodyPr/>
          <a:lstStyle/>
          <a:p>
            <a:pPr/>
            <a:r>
              <a:t>Click on Tb927.8.3380 and scroll down to Essentiality Data</a:t>
            </a:r>
          </a:p>
          <a:p>
            <a:pPr/>
            <a:r>
              <a:t>Suppose that we discover a SDH inhibitor in our SBDD campaign against the ubiquinone binding site of </a:t>
            </a:r>
            <a:r>
              <a:rPr i="1">
                <a:latin typeface="+mj-lt"/>
                <a:ea typeface="+mj-ea"/>
                <a:cs typeface="+mj-cs"/>
                <a:sym typeface="Helvetica"/>
              </a:rPr>
              <a:t>P. Aeruginosa</a:t>
            </a:r>
            <a:r>
              <a:t>. Based on these data, which other species would be most worth testing its efficacy against? Which would be least worth testing?</a:t>
            </a:r>
          </a:p>
          <a:p>
            <a:pPr/>
            <a:r>
              <a:t>The inhibitor should be tested against </a:t>
            </a:r>
            <a:r>
              <a:rPr i="1">
                <a:latin typeface="+mj-lt"/>
                <a:ea typeface="+mj-ea"/>
                <a:cs typeface="+mj-cs"/>
                <a:sym typeface="Helvetica"/>
              </a:rPr>
              <a:t>T. brucei</a:t>
            </a:r>
            <a:r>
              <a:t> and </a:t>
            </a:r>
            <a:r>
              <a:rPr i="1">
                <a:latin typeface="+mj-lt"/>
                <a:ea typeface="+mj-ea"/>
                <a:cs typeface="+mj-cs"/>
                <a:sym typeface="Helvetica"/>
              </a:rPr>
              <a:t>T. gondii</a:t>
            </a:r>
            <a:r>
              <a:t>. It probably won’t be effective against </a:t>
            </a:r>
            <a:r>
              <a:rPr i="1">
                <a:latin typeface="+mj-lt"/>
                <a:ea typeface="+mj-ea"/>
                <a:cs typeface="+mj-cs"/>
                <a:sym typeface="Helvetica"/>
              </a:rPr>
              <a:t>M. tuberculosis</a:t>
            </a:r>
            <a:r>
              <a:t> and </a:t>
            </a:r>
            <a:r>
              <a:rPr i="1">
                <a:latin typeface="+mj-lt"/>
                <a:ea typeface="+mj-ea"/>
                <a:cs typeface="+mj-cs"/>
                <a:sym typeface="Helvetica"/>
              </a:rPr>
              <a:t>P. berghei</a:t>
            </a:r>
            <a:r>
              <a:t>.</a:t>
            </a:r>
          </a:p>
        </p:txBody>
      </p:sp>
      <p:sp>
        <p:nvSpPr>
          <p:cNvPr id="2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7" name="Image" descr="Image"/>
          <p:cNvPicPr>
            <a:picLocks noChangeAspect="1"/>
          </p:cNvPicPr>
          <p:nvPr/>
        </p:nvPicPr>
        <p:blipFill>
          <a:blip r:embed="rId2">
            <a:extLst/>
          </a:blip>
          <a:stretch>
            <a:fillRect/>
          </a:stretch>
        </p:blipFill>
        <p:spPr>
          <a:xfrm>
            <a:off x="11176000" y="2741202"/>
            <a:ext cx="12700000" cy="823359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Also take a look at “Structural information”…"/>
          <p:cNvSpPr txBox="1"/>
          <p:nvPr>
            <p:ph type="body" sz="half" idx="1"/>
          </p:nvPr>
        </p:nvSpPr>
        <p:spPr>
          <a:prstGeom prst="rect">
            <a:avLst/>
          </a:prstGeom>
        </p:spPr>
        <p:txBody>
          <a:bodyPr/>
          <a:lstStyle/>
          <a:p>
            <a:pPr/>
            <a:r>
              <a:t>Also take a look at “Structural information”</a:t>
            </a:r>
          </a:p>
          <a:p>
            <a:pPr/>
            <a:r>
              <a:t>There is no crystal structures and the homology models from Modbase are not high quality. The homology model could be a guide, but I would not base an SBDD campaign against a </a:t>
            </a:r>
            <a:r>
              <a:rPr i="1">
                <a:latin typeface="+mj-lt"/>
                <a:ea typeface="+mj-ea"/>
                <a:cs typeface="+mj-cs"/>
                <a:sym typeface="Helvetica"/>
              </a:rPr>
              <a:t>T. brucei</a:t>
            </a:r>
            <a:r>
              <a:t> homology model.</a:t>
            </a:r>
          </a:p>
          <a:p>
            <a:pPr/>
            <a:r>
              <a:t>We can also look at AlphaFold</a:t>
            </a:r>
          </a:p>
        </p:txBody>
      </p:sp>
      <p:sp>
        <p:nvSpPr>
          <p:cNvPr id="2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1" name="Image" descr="Image"/>
          <p:cNvPicPr>
            <a:picLocks noChangeAspect="1"/>
          </p:cNvPicPr>
          <p:nvPr/>
        </p:nvPicPr>
        <p:blipFill>
          <a:blip r:embed="rId2">
            <a:extLst/>
          </a:blip>
          <a:stretch>
            <a:fillRect/>
          </a:stretch>
        </p:blipFill>
        <p:spPr>
          <a:xfrm>
            <a:off x="11176000" y="2741202"/>
            <a:ext cx="12700000" cy="823359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The exponential growth of biomacromolecule structures is an opportunity for SBDD"/>
          <p:cNvSpPr txBox="1"/>
          <p:nvPr>
            <p:ph type="title"/>
          </p:nvPr>
        </p:nvSpPr>
        <p:spPr>
          <a:xfrm>
            <a:off x="635000" y="317500"/>
            <a:ext cx="23114000" cy="2540000"/>
          </a:xfrm>
          <a:prstGeom prst="rect">
            <a:avLst/>
          </a:prstGeom>
        </p:spPr>
        <p:txBody>
          <a:bodyPr/>
          <a:lstStyle>
            <a:lvl1pPr defTabSz="575071">
              <a:defRPr sz="7840"/>
            </a:lvl1pPr>
          </a:lstStyle>
          <a:p>
            <a:pPr/>
            <a:r>
              <a:t>The exponential growth of biomacromolecule structures is an opportunity for SBDD</a:t>
            </a:r>
          </a:p>
        </p:txBody>
      </p:sp>
      <p:sp>
        <p:nvSpPr>
          <p:cNvPr id="14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3" name="Screen Shot 2020-01-02 at 1.54.59 PM.png" descr="Screen Shot 2020-01-02 at 1.54.59 PM.png"/>
          <p:cNvPicPr>
            <a:picLocks noChangeAspect="1"/>
          </p:cNvPicPr>
          <p:nvPr/>
        </p:nvPicPr>
        <p:blipFill>
          <a:blip r:embed="rId2">
            <a:extLst/>
          </a:blip>
          <a:srcRect l="0" t="0" r="0" b="6628"/>
          <a:stretch>
            <a:fillRect/>
          </a:stretch>
        </p:blipFill>
        <p:spPr>
          <a:xfrm>
            <a:off x="3550175" y="2979335"/>
            <a:ext cx="17265791" cy="9481502"/>
          </a:xfrm>
          <a:prstGeom prst="rect">
            <a:avLst/>
          </a:prstGeom>
          <a:ln w="12700">
            <a:miter lim="400000"/>
          </a:ln>
        </p:spPr>
      </p:pic>
      <p:sp>
        <p:nvSpPr>
          <p:cNvPr id="144" name="https://www.rcsb.org/stats/growth/overall"/>
          <p:cNvSpPr txBox="1"/>
          <p:nvPr/>
        </p:nvSpPr>
        <p:spPr>
          <a:xfrm>
            <a:off x="9350438" y="12543649"/>
            <a:ext cx="5683124" cy="51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2400">
                <a:latin typeface="+mn-lt"/>
                <a:ea typeface="+mn-ea"/>
                <a:cs typeface="+mn-cs"/>
                <a:sym typeface="Helvetica Light"/>
              </a:defRPr>
            </a:lvl1pPr>
          </a:lstStyle>
          <a:p>
            <a:pPr/>
            <a:r>
              <a:t>https://www.rcsb.org/stats/growth/overall</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Let’s try “succinate dehydrogenase” in the Therapeutic Target Database (http://idrblab.net/ttd/)…"/>
          <p:cNvSpPr txBox="1"/>
          <p:nvPr>
            <p:ph type="body" sz="half" idx="1"/>
          </p:nvPr>
        </p:nvSpPr>
        <p:spPr>
          <a:prstGeom prst="rect">
            <a:avLst/>
          </a:prstGeom>
        </p:spPr>
        <p:txBody>
          <a:bodyPr/>
          <a:lstStyle/>
          <a:p>
            <a:pPr/>
            <a:r>
              <a:t>Let’s try “succinate dehydrogenase” in the Therapeutic Target Database (</a:t>
            </a:r>
            <a:r>
              <a:rPr u="sng">
                <a:hlinkClick r:id="rId2" invalidUrl="" action="" tgtFrame="" tooltip="" history="1" highlightClick="0" endSnd="0"/>
              </a:rPr>
              <a:t>http://idrblab.net/ttd/</a:t>
            </a:r>
            <a:r>
              <a:t>)</a:t>
            </a:r>
          </a:p>
          <a:p>
            <a:pPr/>
            <a:r>
              <a:t>Did you find SDH?</a:t>
            </a:r>
          </a:p>
        </p:txBody>
      </p:sp>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Image" descr="Image"/>
          <p:cNvPicPr>
            <a:picLocks noChangeAspect="1"/>
          </p:cNvPicPr>
          <p:nvPr/>
        </p:nvPicPr>
        <p:blipFill>
          <a:blip r:embed="rId3">
            <a:extLst/>
          </a:blip>
          <a:stretch>
            <a:fillRect/>
          </a:stretch>
        </p:blipFill>
        <p:spPr>
          <a:xfrm>
            <a:off x="11176000" y="4463429"/>
            <a:ext cx="12700000" cy="4789142"/>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Now try “succinate dehydrogenase” in the Therapeutic Target Database (http://idrblab.net/ttd/)…"/>
          <p:cNvSpPr txBox="1"/>
          <p:nvPr>
            <p:ph type="body" sz="half" idx="1"/>
          </p:nvPr>
        </p:nvSpPr>
        <p:spPr>
          <a:prstGeom prst="rect">
            <a:avLst/>
          </a:prstGeom>
        </p:spPr>
        <p:txBody>
          <a:bodyPr/>
          <a:lstStyle/>
          <a:p>
            <a:pPr/>
            <a:r>
              <a:t>Now try “succinate dehydrogenase” in the Therapeutic Target Database (</a:t>
            </a:r>
            <a:r>
              <a:rPr u="sng">
                <a:hlinkClick r:id="rId2" invalidUrl="" action="" tgtFrame="" tooltip="" history="1" highlightClick="0" endSnd="0"/>
              </a:rPr>
              <a:t>http://idrblab.net/ttd/</a:t>
            </a:r>
            <a:r>
              <a:t>)</a:t>
            </a:r>
          </a:p>
          <a:p>
            <a:pPr/>
            <a:r>
              <a:t>Did you find SDH?</a:t>
            </a:r>
          </a:p>
          <a:p>
            <a:pPr/>
            <a:r>
              <a:t>Looks like it is there, as T39811.</a:t>
            </a:r>
          </a:p>
        </p:txBody>
      </p:sp>
      <p:sp>
        <p:nvSpPr>
          <p:cNvPr id="2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9" name="Image" descr="Image"/>
          <p:cNvPicPr>
            <a:picLocks noChangeAspect="1"/>
          </p:cNvPicPr>
          <p:nvPr/>
        </p:nvPicPr>
        <p:blipFill>
          <a:blip r:embed="rId3">
            <a:extLst/>
          </a:blip>
          <a:stretch>
            <a:fillRect/>
          </a:stretch>
        </p:blipFill>
        <p:spPr>
          <a:xfrm>
            <a:off x="11176000" y="4463429"/>
            <a:ext cx="12700000" cy="478914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Are there currently any drugs that target SDH?"/>
          <p:cNvSpPr txBox="1"/>
          <p:nvPr>
            <p:ph type="body" sz="half" idx="1"/>
          </p:nvPr>
        </p:nvSpPr>
        <p:spPr>
          <a:prstGeom prst="rect">
            <a:avLst/>
          </a:prstGeom>
        </p:spPr>
        <p:txBody>
          <a:bodyPr/>
          <a:lstStyle/>
          <a:p>
            <a:pPr/>
            <a:r>
              <a:t>Are there currently any drugs that target SDH?</a:t>
            </a:r>
          </a:p>
        </p:txBody>
      </p:sp>
      <p:sp>
        <p:nvSpPr>
          <p:cNvPr id="2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3" name="Image" descr="Image"/>
          <p:cNvPicPr>
            <a:picLocks noChangeAspect="1"/>
          </p:cNvPicPr>
          <p:nvPr/>
        </p:nvPicPr>
        <p:blipFill>
          <a:blip r:embed="rId2">
            <a:extLst/>
          </a:blip>
          <a:stretch>
            <a:fillRect/>
          </a:stretch>
        </p:blipFill>
        <p:spPr>
          <a:xfrm>
            <a:off x="11174593" y="1930951"/>
            <a:ext cx="12700001" cy="985409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Are there currently any drugs that target SDH?…"/>
          <p:cNvSpPr txBox="1"/>
          <p:nvPr>
            <p:ph type="body" sz="half" idx="1"/>
          </p:nvPr>
        </p:nvSpPr>
        <p:spPr>
          <a:prstGeom prst="rect">
            <a:avLst/>
          </a:prstGeom>
        </p:spPr>
        <p:txBody>
          <a:bodyPr/>
          <a:lstStyle/>
          <a:p>
            <a:pPr/>
            <a:r>
              <a:t>Are there currently any drugs that target SDH?</a:t>
            </a:r>
          </a:p>
          <a:p>
            <a:pPr/>
            <a:r>
              <a:t>No</a:t>
            </a:r>
          </a:p>
        </p:txBody>
      </p:sp>
      <p:sp>
        <p:nvSpPr>
          <p:cNvPr id="2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7" name="Image" descr="Image"/>
          <p:cNvPicPr>
            <a:picLocks noChangeAspect="1"/>
          </p:cNvPicPr>
          <p:nvPr/>
        </p:nvPicPr>
        <p:blipFill>
          <a:blip r:embed="rId2">
            <a:extLst/>
          </a:blip>
          <a:stretch>
            <a:fillRect/>
          </a:stretch>
        </p:blipFill>
        <p:spPr>
          <a:xfrm>
            <a:off x="11174593" y="1930951"/>
            <a:ext cx="12700001" cy="985409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Finally let’s try BindingDB (http://www.bindingdb.org/bind/index.jsp)…"/>
          <p:cNvSpPr txBox="1"/>
          <p:nvPr>
            <p:ph type="body" sz="half" idx="1"/>
          </p:nvPr>
        </p:nvSpPr>
        <p:spPr>
          <a:prstGeom prst="rect">
            <a:avLst/>
          </a:prstGeom>
        </p:spPr>
        <p:txBody>
          <a:bodyPr/>
          <a:lstStyle/>
          <a:p>
            <a:pPr/>
            <a:r>
              <a:t>Finally let’s try BindingDB (</a:t>
            </a:r>
            <a:r>
              <a:rPr u="sng">
                <a:hlinkClick r:id="rId2" invalidUrl="" action="" tgtFrame="" tooltip="" history="1" highlightClick="0" endSnd="0"/>
              </a:rPr>
              <a:t>http://www.bindingdb.org/bind/index.jsp</a:t>
            </a:r>
            <a:r>
              <a:t>)</a:t>
            </a:r>
          </a:p>
          <a:p>
            <a:pPr/>
            <a:r>
              <a:t>Search for “succinate dehydrogenase iron-sulfur”. Then click on “iron-sulfur subunit of complex ii”.</a:t>
            </a:r>
          </a:p>
          <a:p>
            <a:pPr/>
            <a:r>
              <a:t>How many hits do you get?</a:t>
            </a:r>
          </a:p>
        </p:txBody>
      </p:sp>
      <p:sp>
        <p:nvSpPr>
          <p:cNvPr id="2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1" name="pasted-movie.png" descr="pasted-movie.png"/>
          <p:cNvPicPr>
            <a:picLocks noChangeAspect="1"/>
          </p:cNvPicPr>
          <p:nvPr/>
        </p:nvPicPr>
        <p:blipFill>
          <a:blip r:embed="rId3">
            <a:extLst/>
          </a:blip>
          <a:stretch>
            <a:fillRect/>
          </a:stretch>
        </p:blipFill>
        <p:spPr>
          <a:xfrm>
            <a:off x="11435426" y="2425700"/>
            <a:ext cx="12623801" cy="88646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Finally let’s try BindingDB (http://www.bindingdb.org/bind/index.jsp)…"/>
          <p:cNvSpPr txBox="1"/>
          <p:nvPr>
            <p:ph type="body" sz="half" idx="1"/>
          </p:nvPr>
        </p:nvSpPr>
        <p:spPr>
          <a:prstGeom prst="rect">
            <a:avLst/>
          </a:prstGeom>
        </p:spPr>
        <p:txBody>
          <a:bodyPr/>
          <a:lstStyle/>
          <a:p>
            <a:pPr/>
            <a:r>
              <a:t>Finally let’s try BindingDB (</a:t>
            </a:r>
            <a:r>
              <a:rPr u="sng">
                <a:hlinkClick r:id="rId2" invalidUrl="" action="" tgtFrame="" tooltip="" history="1" highlightClick="0" endSnd="0"/>
              </a:rPr>
              <a:t>http://www.bindingdb.org/bind/index.jsp</a:t>
            </a:r>
            <a:r>
              <a:t>)</a:t>
            </a:r>
          </a:p>
          <a:p>
            <a:pPr/>
            <a:r>
              <a:t>Search for “succinate dehydrogenase iron-sulfur”. Then click on “iron-sulfur subunit of complex ii”.</a:t>
            </a:r>
          </a:p>
          <a:p>
            <a:pPr/>
            <a:r>
              <a:t>How many hits do you get?</a:t>
            </a:r>
          </a:p>
          <a:p>
            <a:pPr/>
            <a:r>
              <a:t>I see 515!</a:t>
            </a:r>
          </a:p>
        </p:txBody>
      </p:sp>
      <p:sp>
        <p:nvSpPr>
          <p:cNvPr id="2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5" name="pasted-movie.png" descr="pasted-movie.png"/>
          <p:cNvPicPr>
            <a:picLocks noChangeAspect="1"/>
          </p:cNvPicPr>
          <p:nvPr/>
        </p:nvPicPr>
        <p:blipFill>
          <a:blip r:embed="rId3">
            <a:extLst/>
          </a:blip>
          <a:stretch>
            <a:fillRect/>
          </a:stretch>
        </p:blipFill>
        <p:spPr>
          <a:xfrm>
            <a:off x="11587925" y="184150"/>
            <a:ext cx="12623801" cy="133477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What do I learn from the BindingDB hits?"/>
          <p:cNvSpPr txBox="1"/>
          <p:nvPr>
            <p:ph type="title"/>
          </p:nvPr>
        </p:nvSpPr>
        <p:spPr>
          <a:prstGeom prst="rect">
            <a:avLst/>
          </a:prstGeom>
        </p:spPr>
        <p:txBody>
          <a:bodyPr/>
          <a:lstStyle>
            <a:lvl1pPr defTabSz="673655">
              <a:defRPr sz="9184"/>
            </a:lvl1pPr>
          </a:lstStyle>
          <a:p>
            <a:pPr/>
            <a:r>
              <a:t>What do I learn from the BindingDB hits?</a:t>
            </a:r>
          </a:p>
        </p:txBody>
      </p:sp>
      <p:sp>
        <p:nvSpPr>
          <p:cNvPr id="238" name="The relatively large number of compounds that bind to SDH suggests that the site is druggable…"/>
          <p:cNvSpPr txBox="1"/>
          <p:nvPr>
            <p:ph type="body" idx="1"/>
          </p:nvPr>
        </p:nvSpPr>
        <p:spPr>
          <a:prstGeom prst="rect">
            <a:avLst/>
          </a:prstGeom>
        </p:spPr>
        <p:txBody>
          <a:bodyPr/>
          <a:lstStyle/>
          <a:p>
            <a:pPr/>
            <a:r>
              <a:t>The relatively large number of compounds that bind to SDH suggests that the site is druggable</a:t>
            </a:r>
          </a:p>
          <a:p>
            <a:pPr/>
            <a:r>
              <a:t>The results are from three studies, one that tested inhibition for a bacterium Septoria tritici and two for humans. The fact that many compounds bind to the human enzyme means that specificity could be an issue.</a:t>
            </a:r>
          </a:p>
          <a:p>
            <a:pPr/>
            <a:r>
              <a:t>It may be worth trying some of the compounds against </a:t>
            </a:r>
            <a:r>
              <a:rPr i="1">
                <a:latin typeface="+mj-lt"/>
                <a:ea typeface="+mj-ea"/>
                <a:cs typeface="+mj-cs"/>
                <a:sym typeface="Helvetica"/>
              </a:rPr>
              <a:t>P. Aeruginosa</a:t>
            </a:r>
            <a:r>
              <a:t>.</a:t>
            </a:r>
          </a:p>
        </p:txBody>
      </p:sp>
      <p:sp>
        <p:nvSpPr>
          <p:cNvPr id="2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In the pharmaceutical industry, target selection is not only based on science, but also business"/>
          <p:cNvSpPr txBox="1"/>
          <p:nvPr>
            <p:ph type="title"/>
          </p:nvPr>
        </p:nvSpPr>
        <p:spPr>
          <a:prstGeom prst="rect">
            <a:avLst/>
          </a:prstGeom>
        </p:spPr>
        <p:txBody>
          <a:bodyPr/>
          <a:lstStyle>
            <a:lvl1pPr defTabSz="575071">
              <a:defRPr sz="7840"/>
            </a:lvl1pPr>
          </a:lstStyle>
          <a:p>
            <a:pPr/>
            <a:r>
              <a:t>In the pharmaceutical industry, target selection is not only based on science, but also business </a:t>
            </a:r>
          </a:p>
        </p:txBody>
      </p:sp>
      <p:sp>
        <p:nvSpPr>
          <p:cNvPr id="242" name="How do pharmaceutical companies make money?…"/>
          <p:cNvSpPr txBox="1"/>
          <p:nvPr>
            <p:ph type="body" idx="1"/>
          </p:nvPr>
        </p:nvSpPr>
        <p:spPr>
          <a:prstGeom prst="rect">
            <a:avLst/>
          </a:prstGeom>
        </p:spPr>
        <p:txBody>
          <a:bodyPr numCol="2" spcCol="1155700"/>
          <a:lstStyle/>
          <a:p>
            <a:pPr marL="611187" indent="-611187" defTabSz="813315">
              <a:defRPr sz="4950"/>
            </a:pPr>
            <a:r>
              <a:t>How do pharmaceutical companies make money?</a:t>
            </a:r>
          </a:p>
          <a:p>
            <a:pPr lvl="1" marL="1051242" indent="-611187" defTabSz="813315">
              <a:defRPr sz="4950"/>
            </a:pPr>
            <a:r>
              <a:t>Costs</a:t>
            </a:r>
          </a:p>
          <a:p>
            <a:pPr lvl="2" marL="1491297" indent="-611187" defTabSz="813315">
              <a:defRPr sz="4950"/>
            </a:pPr>
            <a:r>
              <a:t>research and development is very expensive</a:t>
            </a:r>
          </a:p>
          <a:p>
            <a:pPr lvl="2" marL="1491297" indent="-611187" defTabSz="813315">
              <a:defRPr sz="4950"/>
            </a:pPr>
            <a:r>
              <a:t>manufacturing is relatively cheap</a:t>
            </a:r>
          </a:p>
          <a:p>
            <a:pPr lvl="1" marL="1051242" indent="-611187" defTabSz="813315">
              <a:defRPr sz="4950"/>
            </a:pPr>
            <a:r>
              <a:t>Income from drug sales</a:t>
            </a:r>
          </a:p>
          <a:p>
            <a:pPr marL="611187" indent="-611187" defTabSz="813315">
              <a:defRPr sz="4950"/>
            </a:pPr>
            <a:r>
              <a:t>In the current system, research and development(opposed to making old drugs) is incentivized by </a:t>
            </a:r>
            <a:r>
              <a:rPr u="sng"/>
              <a:t>patents</a:t>
            </a:r>
          </a:p>
          <a:p>
            <a:pPr lvl="1" marL="1051242" indent="-611187" defTabSz="813315">
              <a:defRPr sz="4950"/>
            </a:pPr>
            <a:r>
              <a:t>must be novel, non-obvious, and useful. usually true for drugs.</a:t>
            </a:r>
          </a:p>
          <a:p>
            <a:pPr lvl="1" marL="1051242" indent="-611187" defTabSz="813315">
              <a:defRPr sz="4950"/>
            </a:pPr>
            <a:r>
              <a:t>provide monopoly on legal sales for a temporary period (in the U.S., 20 years from earliest filing)</a:t>
            </a:r>
          </a:p>
          <a:p>
            <a:pPr lvl="1" marL="1051242" indent="-611187" defTabSz="813315">
              <a:defRPr sz="4950"/>
            </a:pPr>
            <a:r>
              <a:t>need to be filed country-by-country</a:t>
            </a:r>
          </a:p>
          <a:p>
            <a:pPr marL="611187" indent="-611187" defTabSz="813315">
              <a:defRPr sz="4950"/>
            </a:pPr>
            <a:r>
              <a:t>In general, this system means that for a drug development campaign, the market must be</a:t>
            </a:r>
          </a:p>
          <a:p>
            <a:pPr lvl="1" marL="1051242" indent="-611187" defTabSz="813315">
              <a:defRPr sz="4950"/>
            </a:pPr>
            <a:r>
              <a:t>large enough</a:t>
            </a:r>
          </a:p>
          <a:p>
            <a:pPr lvl="1" marL="1051242" indent="-611187" defTabSz="813315">
              <a:defRPr sz="4950"/>
            </a:pPr>
            <a:r>
              <a:t>rich enough</a:t>
            </a:r>
          </a:p>
          <a:p>
            <a:pPr lvl="1" marL="1051242" indent="-611187" defTabSz="813315">
              <a:defRPr sz="4950"/>
            </a:pPr>
            <a:r>
              <a:t>not too competitive</a:t>
            </a:r>
          </a:p>
        </p:txBody>
      </p:sp>
      <p:sp>
        <p:nvSpPr>
          <p:cNvPr id="2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42">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42">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42">
                                            <p:txEl>
                                              <p:pRg st="3" end="3"/>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4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42">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42">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42">
                                            <p:txEl>
                                              <p:pRg st="7" end="7"/>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24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42">
                                            <p:txEl>
                                              <p:pRg st="9" end="9"/>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242">
                                            <p:txEl>
                                              <p:pRg st="10" end="10"/>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242">
                                            <p:txEl>
                                              <p:pRg st="11" end="11"/>
                                            </p:txEl>
                                          </p:spTgt>
                                        </p:tgtEl>
                                        <p:attrNameLst>
                                          <p:attrName>style.visibility</p:attrName>
                                        </p:attrNameLst>
                                      </p:cBhvr>
                                      <p:to>
                                        <p:strVal val="visible"/>
                                      </p:to>
                                    </p:set>
                                  </p:childTnLst>
                                </p:cTn>
                              </p:par>
                              <p:par>
                                <p:cTn id="35" presetClass="entr" nodeType="withEffect" presetSubtype="0" presetID="1" grpId="1" fill="hold">
                                  <p:stCondLst>
                                    <p:cond delay="0"/>
                                  </p:stCondLst>
                                  <p:iterate type="el" backwards="0">
                                    <p:tmAbs val="0"/>
                                  </p:iterate>
                                  <p:childTnLst>
                                    <p:set>
                                      <p:cBhvr>
                                        <p:cTn id="36" fill="hold"/>
                                        <p:tgtEl>
                                          <p:spTgt spid="242">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42"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Review questions"/>
          <p:cNvSpPr txBox="1"/>
          <p:nvPr>
            <p:ph type="title"/>
          </p:nvPr>
        </p:nvSpPr>
        <p:spPr>
          <a:prstGeom prst="rect">
            <a:avLst/>
          </a:prstGeom>
        </p:spPr>
        <p:txBody>
          <a:bodyPr/>
          <a:lstStyle/>
          <a:p>
            <a:pPr/>
            <a:r>
              <a:t>Review questions</a:t>
            </a:r>
          </a:p>
        </p:txBody>
      </p:sp>
      <p:sp>
        <p:nvSpPr>
          <p:cNvPr id="246" name="What is necessary and what is desirable for a biological macromolecule to be a suitable target for structure-based drug design?…"/>
          <p:cNvSpPr txBox="1"/>
          <p:nvPr>
            <p:ph type="body" idx="1"/>
          </p:nvPr>
        </p:nvSpPr>
        <p:spPr>
          <a:prstGeom prst="rect">
            <a:avLst/>
          </a:prstGeom>
        </p:spPr>
        <p:txBody>
          <a:bodyPr/>
          <a:lstStyle/>
          <a:p>
            <a:pPr/>
            <a:r>
              <a:t>What is necessary and what is desirable for a biological macromolecule to be a suitable target for structure-based drug design?</a:t>
            </a:r>
          </a:p>
          <a:p>
            <a:pPr lvl="1"/>
            <a:r>
              <a:t>What is necessary/desirable about the physiological role?</a:t>
            </a:r>
          </a:p>
          <a:p>
            <a:pPr lvl="1"/>
            <a:r>
              <a:t>What is necessary/desirable about the structural properties?</a:t>
            </a:r>
          </a:p>
          <a:p>
            <a:pPr lvl="1"/>
            <a:r>
              <a:t>What are some business considerations that pharmaceutical companies use to decide whether to develop a drug for a particular target?</a:t>
            </a:r>
          </a:p>
          <a:p>
            <a:pPr/>
            <a:r>
              <a:t>What are some databases that you can use to help find a suitable target?</a:t>
            </a:r>
          </a:p>
        </p:txBody>
      </p:sp>
      <p:sp>
        <p:nvSpPr>
          <p:cNvPr id="2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Image" descr="Image"/>
          <p:cNvPicPr>
            <a:picLocks noChangeAspect="1"/>
          </p:cNvPicPr>
          <p:nvPr/>
        </p:nvPicPr>
        <p:blipFill>
          <a:blip r:embed="rId2">
            <a:extLst/>
          </a:blip>
          <a:stretch>
            <a:fillRect/>
          </a:stretch>
        </p:blipFill>
        <p:spPr>
          <a:xfrm>
            <a:off x="573848" y="3530979"/>
            <a:ext cx="15008386" cy="7659452"/>
          </a:xfrm>
          <a:prstGeom prst="rect">
            <a:avLst/>
          </a:prstGeom>
          <a:ln w="12700">
            <a:miter lim="400000"/>
          </a:ln>
        </p:spPr>
      </p:pic>
      <p:pic>
        <p:nvPicPr>
          <p:cNvPr id="147" name="Image" descr="Image"/>
          <p:cNvPicPr>
            <a:picLocks noChangeAspect="1"/>
          </p:cNvPicPr>
          <p:nvPr/>
        </p:nvPicPr>
        <p:blipFill>
          <a:blip r:embed="rId3">
            <a:extLst/>
          </a:blip>
          <a:stretch>
            <a:fillRect/>
          </a:stretch>
        </p:blipFill>
        <p:spPr>
          <a:xfrm>
            <a:off x="10690829" y="4373121"/>
            <a:ext cx="12573001" cy="9156701"/>
          </a:xfrm>
          <a:prstGeom prst="rect">
            <a:avLst/>
          </a:prstGeom>
          <a:ln w="12700">
            <a:miter lim="400000"/>
          </a:ln>
        </p:spPr>
      </p:pic>
      <p:sp>
        <p:nvSpPr>
          <p:cNvPr id="148" name="Predictive structural modeling further expands the range of accessible targets"/>
          <p:cNvSpPr txBox="1"/>
          <p:nvPr>
            <p:ph type="title"/>
          </p:nvPr>
        </p:nvSpPr>
        <p:spPr>
          <a:prstGeom prst="rect">
            <a:avLst/>
          </a:prstGeom>
        </p:spPr>
        <p:txBody>
          <a:bodyPr/>
          <a:lstStyle>
            <a:lvl1pPr defTabSz="575071">
              <a:defRPr sz="7840"/>
            </a:lvl1pPr>
          </a:lstStyle>
          <a:p>
            <a:pPr/>
            <a:r>
              <a:t>Predictive structural modeling further expands the range of accessible targets</a:t>
            </a:r>
          </a:p>
        </p:txBody>
      </p:sp>
      <p:sp>
        <p:nvSpPr>
          <p:cNvPr id="14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hat is necessary/desirable about the physiological role of a SBDD target?"/>
          <p:cNvSpPr txBox="1"/>
          <p:nvPr>
            <p:ph type="title"/>
          </p:nvPr>
        </p:nvSpPr>
        <p:spPr>
          <a:prstGeom prst="rect">
            <a:avLst/>
          </a:prstGeom>
        </p:spPr>
        <p:txBody>
          <a:bodyPr/>
          <a:lstStyle>
            <a:lvl1pPr defTabSz="722947">
              <a:defRPr sz="9856"/>
            </a:lvl1pPr>
          </a:lstStyle>
          <a:p>
            <a:pPr/>
            <a:r>
              <a:t>What is necessary/desirable about the physiological role of a SBDD target?</a:t>
            </a:r>
          </a:p>
        </p:txBody>
      </p:sp>
      <p:sp>
        <p:nvSpPr>
          <p:cNvPr id="15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What is necessary/desirable about the physiological role of a SBDD target?"/>
          <p:cNvSpPr txBox="1"/>
          <p:nvPr>
            <p:ph type="title"/>
          </p:nvPr>
        </p:nvSpPr>
        <p:spPr>
          <a:prstGeom prst="rect">
            <a:avLst/>
          </a:prstGeom>
        </p:spPr>
        <p:txBody>
          <a:bodyPr/>
          <a:lstStyle>
            <a:lvl1pPr defTabSz="722947">
              <a:defRPr sz="9856"/>
            </a:lvl1pPr>
          </a:lstStyle>
          <a:p>
            <a:pPr/>
            <a:r>
              <a:t>What is necessary/desirable about the physiological role of a SBDD target?</a:t>
            </a:r>
          </a:p>
        </p:txBody>
      </p:sp>
      <p:sp>
        <p:nvSpPr>
          <p:cNvPr id="155"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6" name="Disease Relevance. Altering activity (usually by inhibition) should affect disease progression."/>
          <p:cNvSpPr txBox="1"/>
          <p:nvPr/>
        </p:nvSpPr>
        <p:spPr>
          <a:xfrm>
            <a:off x="753070" y="9208897"/>
            <a:ext cx="22860001"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b="1" sz="5000"/>
            </a:lvl1pPr>
          </a:lstStyle>
          <a:p>
            <a:pPr/>
            <a:r>
              <a:t>Disease Relevance. Altering activity (usually by inhibition) should affect disease progression.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Brainstorm: How can disease relevance be predicted?"/>
          <p:cNvSpPr txBox="1"/>
          <p:nvPr>
            <p:ph type="title"/>
          </p:nvPr>
        </p:nvSpPr>
        <p:spPr>
          <a:prstGeom prst="rect">
            <a:avLst/>
          </a:prstGeom>
        </p:spPr>
        <p:txBody>
          <a:bodyPr/>
          <a:lstStyle/>
          <a:p>
            <a:pPr/>
            <a:r>
              <a:t>Brainstorm: How can disease relevance be predicted?</a:t>
            </a:r>
          </a:p>
        </p:txBody>
      </p:sp>
      <p:sp>
        <p:nvSpPr>
          <p:cNvPr id="15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How can disease relevance be predicted?"/>
          <p:cNvSpPr txBox="1"/>
          <p:nvPr>
            <p:ph type="title"/>
          </p:nvPr>
        </p:nvSpPr>
        <p:spPr>
          <a:prstGeom prst="rect">
            <a:avLst/>
          </a:prstGeom>
        </p:spPr>
        <p:txBody>
          <a:bodyPr/>
          <a:lstStyle>
            <a:lvl1pPr defTabSz="665440">
              <a:defRPr sz="9072"/>
            </a:lvl1pPr>
          </a:lstStyle>
          <a:p>
            <a:pPr/>
            <a:r>
              <a:t>How can disease relevance be predicted?</a:t>
            </a:r>
          </a:p>
        </p:txBody>
      </p:sp>
      <p:sp>
        <p:nvSpPr>
          <p:cNvPr id="162" name="Mechanistic rationale, e.g.…"/>
          <p:cNvSpPr txBox="1"/>
          <p:nvPr>
            <p:ph type="body" idx="1"/>
          </p:nvPr>
        </p:nvSpPr>
        <p:spPr>
          <a:xfrm>
            <a:off x="635000" y="2855317"/>
            <a:ext cx="23114000" cy="9214500"/>
          </a:xfrm>
          <a:prstGeom prst="rect">
            <a:avLst/>
          </a:prstGeom>
        </p:spPr>
        <p:txBody>
          <a:bodyPr/>
          <a:lstStyle/>
          <a:p>
            <a:pPr marL="567972" indent="-567972" defTabSz="755808">
              <a:defRPr sz="4600"/>
            </a:pPr>
            <a:r>
              <a:t>Mechanistic rationale, e.g. </a:t>
            </a:r>
          </a:p>
          <a:p>
            <a:pPr lvl="1" marL="976912" indent="-567972" defTabSz="755808">
              <a:defRPr sz="4600"/>
            </a:pPr>
            <a:r>
              <a:t>the enzyme HIV protease has key role in viral life cycle. blocking it will slow viral reproduction.</a:t>
            </a:r>
          </a:p>
          <a:p>
            <a:pPr lvl="1" marL="976912" indent="-567972" defTabSz="755808">
              <a:defRPr sz="4600"/>
            </a:pPr>
            <a:r>
              <a:t>the H+/K+-ATPase system is involved in stomach acid production. blocking it will reduce stomach acid and can be used to treat acid reflux.</a:t>
            </a:r>
          </a:p>
          <a:p>
            <a:pPr marL="567972" indent="-567972" defTabSz="755808">
              <a:defRPr sz="4600"/>
            </a:pPr>
            <a:r>
              <a:t>Mutations in a protein known to affect disease progression</a:t>
            </a:r>
          </a:p>
          <a:p>
            <a:pPr lvl="1" marL="976912" indent="-567972" defTabSz="755808">
              <a:defRPr sz="4600"/>
            </a:pPr>
            <a:r>
              <a:t>in the clinic</a:t>
            </a:r>
          </a:p>
          <a:p>
            <a:pPr lvl="1" marL="976912" indent="-567972" defTabSz="755808">
              <a:defRPr sz="4600"/>
            </a:pPr>
            <a:r>
              <a:t>in the laboratory</a:t>
            </a:r>
          </a:p>
          <a:p>
            <a:pPr marL="567972" indent="-567972" defTabSz="755808">
              <a:defRPr sz="4600"/>
            </a:pPr>
            <a:r>
              <a:t>Chemical probes affect disease progression</a:t>
            </a:r>
          </a:p>
          <a:p>
            <a:pPr marL="567972" indent="-567972" defTabSz="755808">
              <a:defRPr sz="4600"/>
            </a:pPr>
            <a:r>
              <a:t>Essential targets are better, e.g. NADH:ubiquinone oxidoreductase (NQR) is essential for </a:t>
            </a:r>
            <a:r>
              <a:rPr i="1">
                <a:latin typeface="+mj-lt"/>
                <a:ea typeface="+mj-ea"/>
                <a:cs typeface="+mj-cs"/>
                <a:sym typeface="Helvetica"/>
              </a:rPr>
              <a:t>Vibrio cholerae</a:t>
            </a:r>
            <a:r>
              <a:t> (common gut infection in developing tropical countries) and </a:t>
            </a:r>
            <a:r>
              <a:rPr i="1">
                <a:latin typeface="+mj-lt"/>
                <a:ea typeface="+mj-ea"/>
                <a:cs typeface="+mj-cs"/>
                <a:sym typeface="Helvetica"/>
              </a:rPr>
              <a:t>Chlamydia trachomatis </a:t>
            </a:r>
            <a:r>
              <a:t>(common STD) [1] but not </a:t>
            </a:r>
            <a:r>
              <a:rPr i="1">
                <a:latin typeface="+mj-lt"/>
                <a:ea typeface="+mj-ea"/>
                <a:cs typeface="+mj-cs"/>
                <a:sym typeface="Helvetica"/>
              </a:rPr>
              <a:t>Pseudomonas aeruginosa</a:t>
            </a:r>
            <a:r>
              <a:t> (common hospital infection)</a:t>
            </a:r>
          </a:p>
        </p:txBody>
      </p:sp>
      <p:sp>
        <p:nvSpPr>
          <p:cNvPr id="16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4" name="Liang, P.; Rosas-Lemus, M.; Patel, D.; Fang, X.; Tuz, K.; Juárez, O. Dynamic Energy Dependency of Chlamydia Trachomatis on Host Cell Metabolism during Intracellular Growth: Role of Sodium-Based Energetics in Chlamydial ATP Generation. J. Biol. Chem. 2018"/>
          <p:cNvSpPr txBox="1"/>
          <p:nvPr/>
        </p:nvSpPr>
        <p:spPr>
          <a:xfrm>
            <a:off x="753070" y="12068698"/>
            <a:ext cx="22860001" cy="879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r">
              <a:defRPr sz="2400">
                <a:latin typeface="+mn-lt"/>
                <a:ea typeface="+mn-ea"/>
                <a:cs typeface="+mn-cs"/>
                <a:sym typeface="Helvetica Light"/>
              </a:defRPr>
            </a:lvl1pPr>
          </a:lstStyle>
          <a:p>
            <a:pPr/>
            <a:r>
              <a:t>Liang, P.; Rosas-Lemus, M.; Patel, D.; Fang, X.; Tuz, K.; Juárez, O. Dynamic Energy Dependency of Chlamydia Trachomatis on Host Cell Metabolism during Intracellular Growth: Role of Sodium-Based Energetics in Chlamydial ATP Generation. J. Biol. Chem. 2018, 293 (2), 510–522. https://doi.org/10.1074/jbc.M117.797209.</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62">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6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62">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62">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6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6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6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62"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Brainstorm: What is necessary/desirable about the structural properties of a SBDD target?"/>
          <p:cNvSpPr txBox="1"/>
          <p:nvPr>
            <p:ph type="title"/>
          </p:nvPr>
        </p:nvSpPr>
        <p:spPr>
          <a:prstGeom prst="rect">
            <a:avLst/>
          </a:prstGeom>
        </p:spPr>
        <p:txBody>
          <a:bodyPr/>
          <a:lstStyle>
            <a:lvl1pPr defTabSz="714732">
              <a:defRPr sz="9744"/>
            </a:lvl1pPr>
          </a:lstStyle>
          <a:p>
            <a:pPr/>
            <a:r>
              <a:t>Brainstorm: What is necessary/desirable about the structural properties of a SBDD target?</a:t>
            </a:r>
          </a:p>
        </p:txBody>
      </p:sp>
      <p:sp>
        <p:nvSpPr>
          <p:cNvPr id="167"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What is necessary about the structural properties of a SBDD target?"/>
          <p:cNvSpPr txBox="1"/>
          <p:nvPr>
            <p:ph type="title"/>
          </p:nvPr>
        </p:nvSpPr>
        <p:spPr>
          <a:prstGeom prst="rect">
            <a:avLst/>
          </a:prstGeom>
        </p:spPr>
        <p:txBody>
          <a:bodyPr/>
          <a:lstStyle>
            <a:lvl1pPr defTabSz="575071">
              <a:defRPr sz="7840"/>
            </a:lvl1pPr>
          </a:lstStyle>
          <a:p>
            <a:pPr/>
            <a:r>
              <a:t>What is necessary about the structural properties of a SBDD target?</a:t>
            </a:r>
          </a:p>
        </p:txBody>
      </p:sp>
      <p:sp>
        <p:nvSpPr>
          <p:cNvPr id="170" name="High-resolution structure available…"/>
          <p:cNvSpPr txBox="1"/>
          <p:nvPr>
            <p:ph type="body" idx="1"/>
          </p:nvPr>
        </p:nvSpPr>
        <p:spPr>
          <a:xfrm>
            <a:off x="635000" y="3175000"/>
            <a:ext cx="23114000" cy="8957819"/>
          </a:xfrm>
          <a:prstGeom prst="rect">
            <a:avLst/>
          </a:prstGeom>
        </p:spPr>
        <p:txBody>
          <a:bodyPr/>
          <a:lstStyle/>
          <a:p>
            <a:pPr marL="549451" indent="-549451" defTabSz="731162">
              <a:defRPr sz="4450"/>
            </a:pPr>
            <a:r>
              <a:t>High-resolution structure available</a:t>
            </a:r>
          </a:p>
          <a:p>
            <a:pPr lvl="1" marL="945056" indent="-549451" defTabSz="731162">
              <a:defRPr sz="4450"/>
            </a:pPr>
            <a:r>
              <a:t>Resolution of &lt; 2.5 Å [1]</a:t>
            </a:r>
          </a:p>
          <a:p>
            <a:pPr lvl="1" marL="945056" indent="-549451" defTabSz="731162">
              <a:defRPr sz="4450"/>
            </a:pPr>
            <a:r>
              <a:t>Homology models less trustworthy</a:t>
            </a:r>
          </a:p>
          <a:p>
            <a:pPr lvl="2" marL="1340661" indent="-549451" defTabSz="731162">
              <a:defRPr sz="4450"/>
            </a:pPr>
            <a:r>
              <a:t>can still be useful, perhaps to guide structure determination</a:t>
            </a:r>
          </a:p>
          <a:p>
            <a:pPr lvl="1" marL="945056" indent="-549451" defTabSz="731162">
              <a:defRPr sz="4450"/>
            </a:pPr>
            <a:r>
              <a:t>Experimental structures/homology models can be refined by molecular dynamics simulation</a:t>
            </a:r>
          </a:p>
          <a:p>
            <a:pPr marL="549451" indent="-549451" defTabSz="731162">
              <a:defRPr sz="4450"/>
            </a:pPr>
            <a:r>
              <a:t>“Druggable”</a:t>
            </a:r>
          </a:p>
          <a:p>
            <a:pPr lvl="1" marL="945056" indent="-549451" defTabSz="731162">
              <a:defRPr sz="4450"/>
            </a:pPr>
            <a:r>
              <a:t>precedence - previously targeted</a:t>
            </a:r>
          </a:p>
          <a:p>
            <a:pPr lvl="1" marL="945056" indent="-549451" defTabSz="731162">
              <a:defRPr sz="4450"/>
            </a:pPr>
            <a:r>
              <a:t>structure-based</a:t>
            </a:r>
          </a:p>
          <a:p>
            <a:pPr lvl="2" marL="1340661" indent="-549451" defTabSz="731162">
              <a:defRPr sz="4450"/>
            </a:pPr>
            <a:r>
              <a:t>cavities or pockets</a:t>
            </a:r>
          </a:p>
          <a:p>
            <a:pPr lvl="2" marL="1340661" indent="-549451" defTabSz="731162">
              <a:defRPr sz="4450"/>
            </a:pPr>
            <a:r>
              <a:t>comparing physicochemical and geometric properties of pocket with known druggable targets</a:t>
            </a:r>
          </a:p>
          <a:p>
            <a:pPr lvl="1" marL="945056" indent="-549451" defTabSz="731162">
              <a:defRPr sz="4450"/>
            </a:pPr>
            <a:r>
              <a:t>as a caveat, concept is about history and does not account for innovation</a:t>
            </a:r>
          </a:p>
        </p:txBody>
      </p:sp>
      <p:sp>
        <p:nvSpPr>
          <p:cNvPr id="171"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1] Anderson, A. C. The Process of Structure-Based Drug Design. Chemistry &amp; Biology 2003, 10 (9), 787–797. https://doi.org/10.1016/j.chembiol.2003.09.002."/>
          <p:cNvSpPr txBox="1"/>
          <p:nvPr/>
        </p:nvSpPr>
        <p:spPr>
          <a:xfrm>
            <a:off x="1418690" y="12317608"/>
            <a:ext cx="21613496"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r">
              <a:defRPr sz="2400">
                <a:latin typeface="+mn-lt"/>
                <a:ea typeface="+mn-ea"/>
                <a:cs typeface="+mn-cs"/>
                <a:sym typeface="Helvetica Light"/>
              </a:defRPr>
            </a:lvl1pPr>
          </a:lstStyle>
          <a:p>
            <a:pPr/>
            <a:r>
              <a:t>[1] Anderson, A. C. The Process of Structure-Based Drug Design. Chemistry &amp; Biology 2003, 10 (9), 787–797. https://doi.org/10.1016/j.chembiol.2003.09.002.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0">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70">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70">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70">
                                            <p:txEl>
                                              <p:pRg st="3" end="3"/>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7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0">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70">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70">
                                            <p:txEl>
                                              <p:pRg st="7" end="7"/>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170">
                                            <p:txEl>
                                              <p:pRg st="8" end="8"/>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70">
                                            <p:txEl>
                                              <p:pRg st="9" end="9"/>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170">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0" grpId="1"/>
    </p:bldLst>
  </p:timing>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